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ar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5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128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7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8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64E0E4-2DDA-4250-9B95-F65E3F6967EA}" type="datetimeFigureOut">
              <a:rPr lang="en-US" smtClean="0"/>
              <a:t>2020-10-10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0B37D4E-6240-42F9-B366-E81C3ABE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slide" Target="slide3.xml"/><Relationship Id="rId18" Type="http://schemas.openxmlformats.org/officeDocument/2006/relationships/slide" Target="slide9.xml"/><Relationship Id="rId3" Type="http://schemas.openxmlformats.org/officeDocument/2006/relationships/slideLayout" Target="../slideLayouts/slideLayout2.xml"/><Relationship Id="rId21" Type="http://schemas.openxmlformats.org/officeDocument/2006/relationships/slide" Target="slide7.xml"/><Relationship Id="rId7" Type="http://schemas.openxmlformats.org/officeDocument/2006/relationships/image" Target="../media/image11.png"/><Relationship Id="rId12" Type="http://schemas.openxmlformats.org/officeDocument/2006/relationships/slide" Target="slide13.xml"/><Relationship Id="rId17" Type="http://schemas.openxmlformats.org/officeDocument/2006/relationships/image" Target="../media/image15.png"/><Relationship Id="rId2" Type="http://schemas.openxmlformats.org/officeDocument/2006/relationships/audio" Target="../media/media1.WAV"/><Relationship Id="rId16" Type="http://schemas.openxmlformats.org/officeDocument/2006/relationships/slide" Target="slide5.xml"/><Relationship Id="rId20" Type="http://schemas.openxmlformats.org/officeDocument/2006/relationships/slide" Target="slide15.xml"/><Relationship Id="rId1" Type="http://schemas.microsoft.com/office/2007/relationships/media" Target="../media/media1.WAV"/><Relationship Id="rId6" Type="http://schemas.openxmlformats.org/officeDocument/2006/relationships/slide" Target="slide8.xml"/><Relationship Id="rId11" Type="http://schemas.openxmlformats.org/officeDocument/2006/relationships/image" Target="../media/image14.png"/><Relationship Id="rId24" Type="http://schemas.openxmlformats.org/officeDocument/2006/relationships/image" Target="../media/image17.png"/><Relationship Id="rId5" Type="http://schemas.openxmlformats.org/officeDocument/2006/relationships/image" Target="../media/image10.png"/><Relationship Id="rId15" Type="http://schemas.openxmlformats.org/officeDocument/2006/relationships/slide" Target="slide10.xml"/><Relationship Id="rId23" Type="http://schemas.openxmlformats.org/officeDocument/2006/relationships/slide" Target="slide14.xml"/><Relationship Id="rId10" Type="http://schemas.openxmlformats.org/officeDocument/2006/relationships/slide" Target="slide12.xml"/><Relationship Id="rId19" Type="http://schemas.openxmlformats.org/officeDocument/2006/relationships/image" Target="../media/image16.png"/><Relationship Id="rId4" Type="http://schemas.openxmlformats.org/officeDocument/2006/relationships/slide" Target="slide4.xml"/><Relationship Id="rId9" Type="http://schemas.openxmlformats.org/officeDocument/2006/relationships/image" Target="../media/image13.png"/><Relationship Id="rId14" Type="http://schemas.openxmlformats.org/officeDocument/2006/relationships/slide" Target="slide6.xml"/><Relationship Id="rId22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47E4F3A5-D2D3-4A90-A4BC-1B988F16C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63" y="547909"/>
            <a:ext cx="7315834" cy="176799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E442CC-2CEF-45D7-B312-F35BBF95F5DD}"/>
              </a:ext>
            </a:extLst>
          </p:cNvPr>
          <p:cNvSpPr txBox="1"/>
          <p:nvPr/>
        </p:nvSpPr>
        <p:spPr>
          <a:xfrm>
            <a:off x="2438084" y="2413338"/>
            <a:ext cx="7263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6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الشّدّة)</a:t>
            </a:r>
          </a:p>
        </p:txBody>
      </p:sp>
      <p:pic>
        <p:nvPicPr>
          <p:cNvPr id="20" name="Picture 19" descr="A picture containing window&#10;&#10;Description automatically generated">
            <a:extLst>
              <a:ext uri="{FF2B5EF4-FFF2-40B4-BE49-F238E27FC236}">
                <a16:creationId xmlns:a16="http://schemas.microsoft.com/office/drawing/2014/main" id="{40C6E818-0CB4-4402-9DB8-9699FC2B36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304" y="4430635"/>
            <a:ext cx="1363626" cy="1476546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652C63-725B-4094-9E69-656A827B7F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786" y="1056981"/>
            <a:ext cx="1318403" cy="1270627"/>
          </a:xfrm>
          <a:prstGeom prst="rect">
            <a:avLst/>
          </a:prstGeom>
        </p:spPr>
      </p:pic>
      <p:pic>
        <p:nvPicPr>
          <p:cNvPr id="24" name="Picture 2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6279CD7-F027-475D-8646-44D7346116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204" y="4890887"/>
            <a:ext cx="869595" cy="849545"/>
          </a:xfrm>
          <a:prstGeom prst="rect">
            <a:avLst/>
          </a:prstGeom>
        </p:spPr>
      </p:pic>
      <p:pic>
        <p:nvPicPr>
          <p:cNvPr id="26" name="Picture 25" descr="A picture containing window&#10;&#10;Description automatically generated">
            <a:extLst>
              <a:ext uri="{FF2B5EF4-FFF2-40B4-BE49-F238E27FC236}">
                <a16:creationId xmlns:a16="http://schemas.microsoft.com/office/drawing/2014/main" id="{03CB83DB-B2E5-49B8-B37B-DBDF17D6803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34" y="269760"/>
            <a:ext cx="1364927" cy="127062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93E934-C1E3-4202-B164-652577E457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00" y="1813750"/>
            <a:ext cx="1107068" cy="1072989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3CBF6742-8561-4119-BEEC-4575458B69E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700" y="4430635"/>
            <a:ext cx="1015361" cy="1013548"/>
          </a:xfrm>
          <a:prstGeom prst="rect">
            <a:avLst/>
          </a:prstGeom>
        </p:spPr>
      </p:pic>
      <p:sp>
        <p:nvSpPr>
          <p:cNvPr id="1024" name="Oval 1023">
            <a:hlinkClick r:id="rId9" action="ppaction://hlinksldjump"/>
            <a:extLst>
              <a:ext uri="{FF2B5EF4-FFF2-40B4-BE49-F238E27FC236}">
                <a16:creationId xmlns:a16="http://schemas.microsoft.com/office/drawing/2014/main" id="{97149050-388F-4CA3-A991-B4007A2B6243}"/>
              </a:ext>
            </a:extLst>
          </p:cNvPr>
          <p:cNvSpPr/>
          <p:nvPr/>
        </p:nvSpPr>
        <p:spPr>
          <a:xfrm>
            <a:off x="5115338" y="3827661"/>
            <a:ext cx="1961322" cy="120594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6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ابدأ</a:t>
            </a:r>
            <a:endParaRPr lang="en-US" sz="6600" b="1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1562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27924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3352801" y="1707053"/>
            <a:ext cx="6032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4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حظك اليوم ) </a:t>
            </a:r>
            <a:endParaRPr lang="ar-SY" sz="4000" b="1" dirty="0">
              <a:solidFill>
                <a:srgbClr val="000000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79234" y="3600673"/>
            <a:ext cx="3048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40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حاول مرة أخرى </a:t>
            </a: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70CBA52-525B-4F4C-AFCD-35AB36C532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30" y="81455"/>
            <a:ext cx="1686722" cy="162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6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4447952" y="513348"/>
            <a:ext cx="58730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الشّدّة المضمومة عليها حركة الضمة والفتحة معا :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صح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خطأ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70CBA52-525B-4F4C-AFCD-35AB36C532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30" y="81455"/>
            <a:ext cx="1686722" cy="16255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BE32847-DA15-4C52-A946-0BA71C76C880}"/>
              </a:ext>
            </a:extLst>
          </p:cNvPr>
          <p:cNvSpPr/>
          <p:nvPr/>
        </p:nvSpPr>
        <p:spPr>
          <a:xfrm>
            <a:off x="3667907" y="3769968"/>
            <a:ext cx="47026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 rtl="1"/>
            <a:r>
              <a:rPr lang="ar-AE" sz="36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خطأ</a:t>
            </a:r>
            <a:endParaRPr lang="en-US" sz="3600" b="1" dirty="0">
              <a:solidFill>
                <a:srgbClr val="C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196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79234" y="3693005"/>
            <a:ext cx="3048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28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صح </a:t>
            </a:r>
            <a:endParaRPr lang="en-US" sz="28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BED356-761C-43AE-82B5-F4B499D39F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5" y="1283317"/>
            <a:ext cx="1651263" cy="17325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487328-48E6-45E5-A63F-120E13EEAA5B}"/>
              </a:ext>
            </a:extLst>
          </p:cNvPr>
          <p:cNvSpPr txBox="1"/>
          <p:nvPr/>
        </p:nvSpPr>
        <p:spPr>
          <a:xfrm>
            <a:off x="2940766" y="513347"/>
            <a:ext cx="74063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الشّدّة المكسورة تحتها حركة الكسرة :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صح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7602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2865912" y="1538571"/>
            <a:ext cx="637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حظك اليوم )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600673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524239" y="3970006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32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حاول مرة أخرى </a:t>
            </a:r>
            <a:endParaRPr lang="en-US" sz="32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BED356-761C-43AE-82B5-F4B499D39F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60" y="102828"/>
            <a:ext cx="1651263" cy="173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5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198849" y="3666773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30222" y="4184652"/>
            <a:ext cx="3048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28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خطأ </a:t>
            </a:r>
            <a:endParaRPr lang="en-US" sz="28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BED356-761C-43AE-82B5-F4B499D39F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604" y="271639"/>
            <a:ext cx="1651263" cy="17325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21F2D2-3F48-4BCD-8CBA-1A88FC5C6C2F}"/>
              </a:ext>
            </a:extLst>
          </p:cNvPr>
          <p:cNvSpPr txBox="1"/>
          <p:nvPr/>
        </p:nvSpPr>
        <p:spPr>
          <a:xfrm>
            <a:off x="3269885" y="1543115"/>
            <a:ext cx="74063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الشّدّة المضمومة تحتها حركة الضّمّة :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صح</a:t>
            </a:r>
          </a:p>
          <a:p>
            <a:pPr algn="ctr" defTabSz="457200"/>
            <a:r>
              <a:rPr lang="ar-AE" sz="4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6858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3352801" y="1707054"/>
            <a:ext cx="52346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24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ما هي </a:t>
            </a:r>
            <a:r>
              <a:rPr lang="ar-AE" sz="28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حركة الشّدّة في كلمة </a:t>
            </a:r>
            <a:r>
              <a:rPr lang="ar-AE" sz="2800" b="1" dirty="0">
                <a:solidFill>
                  <a:srgbClr val="FF0000"/>
                </a:solidFill>
                <a:latin typeface="Franklin Gothic Book"/>
                <a:cs typeface="Arial" panose="020B0604020202020204" pitchFamily="34" charset="0"/>
              </a:rPr>
              <a:t>الشُّروق</a:t>
            </a:r>
            <a:r>
              <a:rPr lang="ar-AE" sz="28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) </a:t>
            </a:r>
            <a:endParaRPr lang="ar-AE" sz="4000" b="1" dirty="0">
              <a:solidFill>
                <a:srgbClr val="FF0000"/>
              </a:solidFill>
              <a:latin typeface="Franklin Gothic Book"/>
              <a:cs typeface="Arial" panose="020B0604020202020204" pitchFamily="34" charset="0"/>
            </a:endParaRPr>
          </a:p>
          <a:p>
            <a:pPr algn="ctr" defTabSz="457200"/>
            <a:endParaRPr lang="en-US" sz="4000" b="1" dirty="0">
              <a:solidFill>
                <a:srgbClr val="000000"/>
              </a:solidFill>
              <a:latin typeface="Franklin Gothic Book"/>
            </a:endParaRPr>
          </a:p>
          <a:p>
            <a:pPr algn="ctr" defTabSz="457200"/>
            <a:endParaRPr lang="en-US" sz="24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0" y="350130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46102" y="3891719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3200" b="1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الضّمّة </a:t>
            </a:r>
            <a:endParaRPr lang="en-US" sz="32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BED356-761C-43AE-82B5-F4B499D39F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60" y="102828"/>
            <a:ext cx="1651263" cy="173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window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59A0F72-63A3-4E82-B0F0-E8A273AF95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631" y="632688"/>
            <a:ext cx="1339078" cy="1449965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hlinkClick r:id="rId6" action="ppaction://hlinksldjump"/>
            <a:extLst>
              <a:ext uri="{FF2B5EF4-FFF2-40B4-BE49-F238E27FC236}">
                <a16:creationId xmlns:a16="http://schemas.microsoft.com/office/drawing/2014/main" id="{55366D51-492F-46D2-B43C-073FF5FB85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224" y="-254591"/>
            <a:ext cx="1504485" cy="1449965"/>
          </a:xfrm>
          <a:prstGeom prst="rect">
            <a:avLst/>
          </a:prstGeom>
        </p:spPr>
      </p:pic>
      <p:pic>
        <p:nvPicPr>
          <p:cNvPr id="9" name="Picture 8" descr="A drawing of a cartoon character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55C779EB-A892-415C-8E1D-C9B526A33F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741" y="1309453"/>
            <a:ext cx="1484186" cy="1449965"/>
          </a:xfrm>
          <a:prstGeom prst="rect">
            <a:avLst/>
          </a:prstGeom>
        </p:spPr>
      </p:pic>
      <p:pic>
        <p:nvPicPr>
          <p:cNvPr id="11" name="Picture 10" descr="A picture containing window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99BAD791-BB0A-4BB9-83AC-DC461F2013E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900" y="425227"/>
            <a:ext cx="1557574" cy="1449965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hlinkClick r:id="rId10" action="ppaction://hlinksldjump"/>
            <a:extLst>
              <a:ext uri="{FF2B5EF4-FFF2-40B4-BE49-F238E27FC236}">
                <a16:creationId xmlns:a16="http://schemas.microsoft.com/office/drawing/2014/main" id="{27999DC7-45DA-4F5F-9A13-022DC5C39C4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919" y="1150209"/>
            <a:ext cx="1496017" cy="1449965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hlinkClick r:id="rId12" action="ppaction://hlinksldjump"/>
            <a:extLst>
              <a:ext uri="{FF2B5EF4-FFF2-40B4-BE49-F238E27FC236}">
                <a16:creationId xmlns:a16="http://schemas.microsoft.com/office/drawing/2014/main" id="{4A8C9DD1-C791-4B56-9967-578D308AD3F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58" y="127295"/>
            <a:ext cx="1496017" cy="1449965"/>
          </a:xfrm>
          <a:prstGeom prst="rect">
            <a:avLst/>
          </a:prstGeom>
        </p:spPr>
      </p:pic>
      <p:pic>
        <p:nvPicPr>
          <p:cNvPr id="23" name="Picture 22" descr="A picture containing window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04B1AECD-467D-4233-A17B-EB9942CD0E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094" y="2453686"/>
            <a:ext cx="1557574" cy="1449965"/>
          </a:xfrm>
          <a:prstGeom prst="rect">
            <a:avLst/>
          </a:prstGeom>
        </p:spPr>
      </p:pic>
      <p:pic>
        <p:nvPicPr>
          <p:cNvPr id="24" name="Picture 23" descr="A picture containing window&#10;&#10;Description automatically generated">
            <a:hlinkClick r:id="rId13" action="ppaction://hlinksldjump"/>
            <a:extLst>
              <a:ext uri="{FF2B5EF4-FFF2-40B4-BE49-F238E27FC236}">
                <a16:creationId xmlns:a16="http://schemas.microsoft.com/office/drawing/2014/main" id="{B0E757CC-9FAF-4C5E-85E2-B032736F8E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9" y="852277"/>
            <a:ext cx="1339078" cy="1449965"/>
          </a:xfrm>
          <a:prstGeom prst="rect">
            <a:avLst/>
          </a:prstGeom>
        </p:spPr>
      </p:pic>
      <p:pic>
        <p:nvPicPr>
          <p:cNvPr id="25" name="Picture 24" descr="A picture containing window&#10;&#10;Description automatically generated">
            <a:hlinkClick r:id="rId14" action="ppaction://hlinksldjump"/>
            <a:extLst>
              <a:ext uri="{FF2B5EF4-FFF2-40B4-BE49-F238E27FC236}">
                <a16:creationId xmlns:a16="http://schemas.microsoft.com/office/drawing/2014/main" id="{36C838F6-7A6F-43F1-A33A-CCE8897751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96" y="3604120"/>
            <a:ext cx="1339078" cy="1449965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hlinkClick r:id="rId15" action="ppaction://hlinksldjump"/>
            <a:extLst>
              <a:ext uri="{FF2B5EF4-FFF2-40B4-BE49-F238E27FC236}">
                <a16:creationId xmlns:a16="http://schemas.microsoft.com/office/drawing/2014/main" id="{7D4884E1-3174-4D74-9E66-3C81C13E5E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06" y="1533134"/>
            <a:ext cx="1504485" cy="1449965"/>
          </a:xfrm>
          <a:prstGeom prst="rect">
            <a:avLst/>
          </a:prstGeom>
        </p:spPr>
      </p:pic>
      <p:pic>
        <p:nvPicPr>
          <p:cNvPr id="27" name="Picture 26" descr="A picture containing window&#10;&#10;Description automatically generated">
            <a:hlinkClick r:id="rId16" action="ppaction://hlinksldjump"/>
            <a:extLst>
              <a:ext uri="{FF2B5EF4-FFF2-40B4-BE49-F238E27FC236}">
                <a16:creationId xmlns:a16="http://schemas.microsoft.com/office/drawing/2014/main" id="{D483EFB3-304A-4E77-A483-8EBB4D2FF3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224" y="2176099"/>
            <a:ext cx="1339078" cy="1449965"/>
          </a:xfrm>
          <a:prstGeom prst="rect">
            <a:avLst/>
          </a:prstGeom>
        </p:spPr>
      </p:pic>
      <p:pic>
        <p:nvPicPr>
          <p:cNvPr id="28" name="Picture 27" descr="A drawing of a cartoon character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D73B7675-B0EF-4CFC-8EA4-322D2D0FA1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301" y="1316388"/>
            <a:ext cx="1484186" cy="1449965"/>
          </a:xfrm>
          <a:prstGeom prst="rect">
            <a:avLst/>
          </a:prstGeom>
        </p:spPr>
      </p:pic>
      <p:pic>
        <p:nvPicPr>
          <p:cNvPr id="29" name="Picture 28" descr="A close up of a logo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FC8E4856-C4D3-4013-A7BB-EFC1C8A1458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98" y="2176098"/>
            <a:ext cx="1469298" cy="1449965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6E2038E1-D0C3-45CD-AC2C-264E33693F0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638" y="4276129"/>
            <a:ext cx="1496017" cy="1449965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hlinkClick r:id="rId18" action="ppaction://hlinksldjump"/>
            <a:extLst>
              <a:ext uri="{FF2B5EF4-FFF2-40B4-BE49-F238E27FC236}">
                <a16:creationId xmlns:a16="http://schemas.microsoft.com/office/drawing/2014/main" id="{786EAC56-B5FC-4B15-80DB-2AB5310FFF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30" y="2500855"/>
            <a:ext cx="1504485" cy="1449965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870F5A-8088-4AA6-B3D6-FF75257CBC7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98" y="7407967"/>
            <a:ext cx="1496017" cy="1449965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DF9B1051-E739-4D3C-8283-04EBBD48A78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234" y="3313035"/>
            <a:ext cx="1452559" cy="1449965"/>
          </a:xfrm>
          <a:prstGeom prst="rect">
            <a:avLst/>
          </a:prstGeom>
        </p:spPr>
      </p:pic>
      <p:pic>
        <p:nvPicPr>
          <p:cNvPr id="34" name="Picture 33" descr="A picture containing window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E51ADF25-18C4-4004-B2CA-717E61CF9A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247" y="4324404"/>
            <a:ext cx="1557574" cy="1449965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hlinkClick r:id="rId20" action="ppaction://hlinksldjump"/>
            <a:extLst>
              <a:ext uri="{FF2B5EF4-FFF2-40B4-BE49-F238E27FC236}">
                <a16:creationId xmlns:a16="http://schemas.microsoft.com/office/drawing/2014/main" id="{9B7B7A0C-2B78-40D4-AE94-9BFCB27EBB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669" y="2579605"/>
            <a:ext cx="1496017" cy="1449965"/>
          </a:xfrm>
          <a:prstGeom prst="rect">
            <a:avLst/>
          </a:prstGeom>
        </p:spPr>
      </p:pic>
      <p:pic>
        <p:nvPicPr>
          <p:cNvPr id="36" name="Picture 35" descr="A drawing of a cartoon character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511BB94F-EE31-4155-A2E6-8414A40740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673" y="3489876"/>
            <a:ext cx="1484186" cy="1449965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054A57CB-3BD2-4B46-827E-0A39ED4FC95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670" y="2525269"/>
            <a:ext cx="1469298" cy="1449965"/>
          </a:xfrm>
          <a:prstGeom prst="rect">
            <a:avLst/>
          </a:prstGeom>
        </p:spPr>
      </p:pic>
      <p:pic>
        <p:nvPicPr>
          <p:cNvPr id="38" name="Picture 37" descr="A close up of a logo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C7323679-15A4-4C47-8CA7-0D7CD6C89FB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31" y="3272561"/>
            <a:ext cx="1452559" cy="1449965"/>
          </a:xfrm>
          <a:prstGeom prst="rect">
            <a:avLst/>
          </a:prstGeom>
        </p:spPr>
      </p:pic>
      <p:pic>
        <p:nvPicPr>
          <p:cNvPr id="39" name="Picture 38" descr="A picture containing window&#10;&#10;Description automatically generated">
            <a:hlinkClick r:id="rId21" action="ppaction://hlinksldjump"/>
            <a:extLst>
              <a:ext uri="{FF2B5EF4-FFF2-40B4-BE49-F238E27FC236}">
                <a16:creationId xmlns:a16="http://schemas.microsoft.com/office/drawing/2014/main" id="{43034C4A-27BD-445B-8672-FF4851A4E8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17" y="4334146"/>
            <a:ext cx="1339078" cy="1449965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hlinkClick r:id="rId22" action="ppaction://hlinksldjump"/>
            <a:extLst>
              <a:ext uri="{FF2B5EF4-FFF2-40B4-BE49-F238E27FC236}">
                <a16:creationId xmlns:a16="http://schemas.microsoft.com/office/drawing/2014/main" id="{D2F87F5A-EF35-4601-9DA3-5318E4F44F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00" y="3755639"/>
            <a:ext cx="1504485" cy="1449965"/>
          </a:xfrm>
          <a:prstGeom prst="rect">
            <a:avLst/>
          </a:prstGeom>
        </p:spPr>
      </p:pic>
      <p:pic>
        <p:nvPicPr>
          <p:cNvPr id="41" name="Picture 40" descr="A drawing of a cartoon character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07E3C6A1-75D2-422A-800C-BB889E87393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893" y="4864525"/>
            <a:ext cx="1484186" cy="1449965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A8384773-3A21-45A8-AC5E-43287A97967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648" y="-3187200"/>
            <a:ext cx="1452559" cy="1449965"/>
          </a:xfrm>
          <a:prstGeom prst="rect">
            <a:avLst/>
          </a:prstGeom>
        </p:spPr>
      </p:pic>
      <p:pic>
        <p:nvPicPr>
          <p:cNvPr id="43" name="Picture 42" descr="A picture containing drawing&#10;&#10;Description automatically generated">
            <a:hlinkClick r:id="rId15" action="ppaction://hlinksldjump"/>
            <a:extLst>
              <a:ext uri="{FF2B5EF4-FFF2-40B4-BE49-F238E27FC236}">
                <a16:creationId xmlns:a16="http://schemas.microsoft.com/office/drawing/2014/main" id="{DDDD2526-8F33-420B-A25E-A032A28DBD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066" y="287638"/>
            <a:ext cx="1504485" cy="1449965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hlinkClick r:id="rId20" action="ppaction://hlinksldjump"/>
            <a:extLst>
              <a:ext uri="{FF2B5EF4-FFF2-40B4-BE49-F238E27FC236}">
                <a16:creationId xmlns:a16="http://schemas.microsoft.com/office/drawing/2014/main" id="{0B7FDB1A-35A6-4D83-BE5F-F583C3E1CA0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709" y="3829353"/>
            <a:ext cx="1496017" cy="1449965"/>
          </a:xfrm>
          <a:prstGeom prst="rect">
            <a:avLst/>
          </a:prstGeom>
        </p:spPr>
      </p:pic>
      <p:pic>
        <p:nvPicPr>
          <p:cNvPr id="46" name="Picture 45" descr="A close up of a logo&#10;&#10;Description automatically generated">
            <a:hlinkClick r:id="" action="ppaction://noaction"/>
            <a:extLst>
              <a:ext uri="{FF2B5EF4-FFF2-40B4-BE49-F238E27FC236}">
                <a16:creationId xmlns:a16="http://schemas.microsoft.com/office/drawing/2014/main" id="{55F4FF86-3D2E-4B25-81E9-D0ECA478FF6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313" y="4939841"/>
            <a:ext cx="1452559" cy="1449965"/>
          </a:xfrm>
          <a:prstGeom prst="rect">
            <a:avLst/>
          </a:prstGeom>
        </p:spPr>
      </p:pic>
      <p:pic>
        <p:nvPicPr>
          <p:cNvPr id="47" name="Picture 46" descr="A picture containing drawing&#10;&#10;Description automatically generated">
            <a:hlinkClick r:id="rId23" action="ppaction://hlinksldjump"/>
            <a:extLst>
              <a:ext uri="{FF2B5EF4-FFF2-40B4-BE49-F238E27FC236}">
                <a16:creationId xmlns:a16="http://schemas.microsoft.com/office/drawing/2014/main" id="{BE67D4B3-9911-4C39-B818-B7F89D6994D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91" y="1771666"/>
            <a:ext cx="1496017" cy="1449965"/>
          </a:xfrm>
          <a:prstGeom prst="rect">
            <a:avLst/>
          </a:prstGeom>
        </p:spPr>
      </p:pic>
      <p:pic>
        <p:nvPicPr>
          <p:cNvPr id="45" name="bubbles.wav">
            <a:hlinkClick r:id="" action="ppaction://media"/>
            <a:extLst>
              <a:ext uri="{FF2B5EF4-FFF2-40B4-BE49-F238E27FC236}">
                <a16:creationId xmlns:a16="http://schemas.microsoft.com/office/drawing/2014/main" id="{0B4F158C-32ED-481A-A15C-6539548D85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4" cstate="print"/>
          <a:stretch>
            <a:fillRect/>
          </a:stretch>
        </p:blipFill>
        <p:spPr>
          <a:xfrm>
            <a:off x="103632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7 L 0.0776 0.08194 L 0.05295 0.08194 L 0.03125 0.05092 L 0.02691 0.04305 L 0.02396 0.03541 L 0.02396 0.03564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03982 L -0.01996 0.08797 L -0.00416 0.14236 L 0.02483 0.14028 L 0.0408 0.09977 L 0.04236 0.08611 L 0.03351 0.0669 L 0.02917 0.06088 L 0.02205 0.03982 Z " pathEditMode="relative" rAng="0" ptsTypes="AAAAAAA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5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0.03148 L 0.10087 0.00463 L 0.11823 0.06435 L 0.10225 0.10879 L 0.09062 0.11852 L 0.08489 0.12245 L 0.07187 0.12245 L 0.05312 0.10301 C 0.04965 0.09861 0.046 0.09444 0.04288 0.08958 C 0.03732 0.08079 0.02708 0.0625 0.02708 0.06273 L 0.02413 0.05463 L 0.02413 0.05486 L 0.02847 0.03542 L 0.02847 0.03565 L 0.02847 0.03542 L 0.02847 0.03565 " pathEditMode="relative" rAng="0" ptsTypes="AAAAAAAAAAAAAAAA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31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03009 L 0.0375 0.03032 L 0.10556 0.03773 L 0.08664 0.09189 L 0.03316 0.08032 L 0.03889 0.02245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27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7 L 0.07761 0.08194 L 0.05295 0.08194 L 0.03125 0.05092 L 0.02691 0.04305 L 0.02396 0.03541 L 0.02396 0.03564 " pathEditMode="relative" rAng="0" ptsTypes="AAAAAAAA">
                                      <p:cBhvr>
                                        <p:cTn id="1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243 L -0.03489 0.12083 L -0.00312 0.13449 L 0.01702 0.13449 L 0.02726 0.12477 L 0.02726 0.08402 L 0.02431 0.06666 L 0.01997 0.05509 L 0.01424 0.03773 " pathEditMode="relative" rAng="0" ptsTypes="AAAAAAAAA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55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03981 L -0.01996 0.08796 L -0.00416 0.14236 L 0.02483 0.14027 L 0.0408 0.09976 L 0.04237 0.08611 L 0.03351 0.06689 L 0.02917 0.06088 L 0.02205 0.03981 Z " pathEditMode="relative" rAng="0" ptsTypes="AAAAAAAAA">
                                      <p:cBhvr>
                                        <p:cTn id="1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511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2431 L -0.0349 0.12083 L -0.00313 0.13449 L 0.01701 0.13449 L 0.02726 0.12477 L 0.02726 0.08403 L 0.0243 0.06667 L 0.01996 0.05509 L 0.01423 0.03773 " pathEditMode="relative" rAng="0" ptsTypes="AAAAAAAAA">
                                      <p:cBhvr>
                                        <p:cTn id="2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55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2431 L -0.0349 0.12083 L -0.00312 0.13449 L 0.01701 0.13449 L 0.02726 0.12477 L 0.02726 0.08403 L 0.02431 0.06667 L 0.01997 0.05509 L 0.01424 0.03773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550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0.03148 L 0.10087 0.00463 L 0.11823 0.06435 L 0.10225 0.10879 L 0.09062 0.11852 L 0.08489 0.12245 L 0.07187 0.12245 L 0.05312 0.10301 C 0.04965 0.09861 0.046 0.09444 0.04288 0.08958 C 0.03732 0.08078 0.02708 0.0625 0.02708 0.06273 L 0.02413 0.05463 L 0.02413 0.05486 L 0.02847 0.03541 L 0.02847 0.03564 L 0.02847 0.03541 L 0.02847 0.03564 " pathEditMode="relative" rAng="0" ptsTypes="AAAAAAAAAAAAAAAA">
                                      <p:cBhvr>
                                        <p:cTn id="2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31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243 L -0.0349 0.12083 L -0.00313 0.13449 L 0.01702 0.13449 L 0.02726 0.12477 L 0.02726 0.08402 L 0.02431 0.06666 L 0.01997 0.05509 L 0.01424 0.03773 " pathEditMode="relative" rAng="0" ptsTypes="AAAAAAAAA">
                                      <p:cBhvr>
                                        <p:cTn id="2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550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03009 L 0.0375 0.03032 L 0.10555 0.03773 L 0.08663 0.09189 L 0.03316 0.08032 L 0.03889 0.02245 " pathEditMode="relative" rAng="0" ptsTypes="AAAAAA">
                                      <p:cBhvr>
                                        <p:cTn id="2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270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10295 0.01967 L 0.11805 0.10949 L 0.03871 0.08541 L 0.02239 0.02569 " pathEditMode="relative" rAng="0" ptsTypes="AAAAA">
                                      <p:cBhvr>
                                        <p:cTn id="3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546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7 L 0.0776 0.08194 L 0.05295 0.08194 L 0.03125 0.05092 L 0.02691 0.04305 L 0.02396 0.03541 L 0.02396 0.03564 " pathEditMode="relative" rAng="0" ptsTypes="AAAAAAAA">
                                      <p:cBhvr>
                                        <p:cTn id="3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0.03148 L 0.10087 0.00463 L 0.11823 0.06435 L 0.10226 0.1088 L 0.09063 0.11852 L 0.0849 0.12245 L 0.07188 0.12245 L 0.05313 0.10301 C 0.04965 0.09861 0.04601 0.09444 0.04288 0.08958 C 0.03733 0.08079 0.02708 0.0625 0.02708 0.06273 L 0.02413 0.05463 L 0.02413 0.05486 L 0.02847 0.03542 L 0.02847 0.03565 L 0.02847 0.03542 L 0.02847 0.03565 " pathEditMode="relative" rAng="0" ptsTypes="AAAAAAAAAAAAAAAA">
                                      <p:cBhvr>
                                        <p:cTn id="3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31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8 L 0.07761 0.08194 L 0.05295 0.08194 L 0.03125 0.05093 L 0.02691 0.04306 L 0.02396 0.03542 L 0.02396 0.03565 " pathEditMode="relative" rAng="0" ptsTypes="AAAAAAAA">
                                      <p:cBhvr>
                                        <p:cTn id="3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1412 L 0.10608 0.01041 L 0.09878 0.06828 L 0.05382 0.09352 L 0.03351 0.03148 " pathEditMode="relative" rAng="0" ptsTypes="AAAAA">
                                      <p:cBhvr>
                                        <p:cTn id="3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377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03982 L -0.01996 0.08796 L -0.00416 0.14236 L 0.02483 0.14028 L 0.0408 0.09977 L 0.04237 0.08611 L 0.03351 0.0669 L 0.02917 0.06088 L 0.02205 0.03982 Z " pathEditMode="relative" rAng="0" ptsTypes="AAAAAAAAA">
                                      <p:cBhvr>
                                        <p:cTn id="4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511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8 L 0.0776 0.08195 L 0.05295 0.08195 L 0.03125 0.05093 L 0.02691 0.04306 L 0.02396 0.03542 L 0.02396 0.03565 " pathEditMode="relative" rAng="0" ptsTypes="AAAAAAAA">
                                      <p:cBhvr>
                                        <p:cTn id="4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0.0301 L 0.0375 0.03033 L 0.10556 0.03773 L 0.08664 0.0919 L 0.03316 0.08033 L 0.03889 0.02246 " pathEditMode="relative" rAng="0" ptsTypes="AAAAAA">
                                      <p:cBhvr>
                                        <p:cTn id="44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270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10295 0.01968 L 0.11806 0.10949 L 0.03872 0.08542 L 0.0224 0.0257 " pathEditMode="relative" rAng="0" ptsTypes="AAAAA">
                                      <p:cBhvr>
                                        <p:cTn id="4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546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1412 L 0.10608 0.01042 L 0.09878 0.06829 L 0.05382 0.09352 L 0.03351 0.03148 " pathEditMode="relative" rAng="0" ptsTypes="AAAAA">
                                      <p:cBhvr>
                                        <p:cTn id="4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377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2431 L -0.03489 0.12083 L -0.00312 0.13449 L 0.01702 0.13449 L 0.02726 0.12477 L 0.02726 0.08403 L 0.02431 0.06667 L 0.01997 0.05509 L 0.01424 0.03773 " pathEditMode="relative" rAng="0" ptsTypes="AAAAAAAAA">
                                      <p:cBhvr>
                                        <p:cTn id="50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550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0.03148 L 0.10086 0.00463 L 0.11822 0.06435 L 0.10225 0.1088 L 0.09062 0.11852 L 0.08489 0.12245 L 0.07187 0.12245 L 0.05312 0.10301 C 0.04965 0.09861 0.046 0.09445 0.04288 0.08958 C 0.03732 0.08079 0.02708 0.0625 0.02708 0.06273 L 0.02413 0.05463 L 0.02413 0.05486 L 0.02847 0.03542 L 0.02847 0.03565 L 0.02847 0.03542 L 0.02847 0.03565 " pathEditMode="relative" rAng="0" ptsTypes="AAAAAAAAAAAAAAAA">
                                      <p:cBhvr>
                                        <p:cTn id="5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31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00023 L 0.06806 0.00764 L 0.04913 0.0618 L -0.00434 0.05023 L 0.00139 -0.00764 " pathEditMode="relative" rAng="0" ptsTypes="AAAAAA">
                                      <p:cBhvr>
                                        <p:cTn id="5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270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0.01412 L 0.10608 0.01042 L 0.09879 0.06829 L 0.05382 0.09352 L 0.03351 0.03148 " pathEditMode="relative" rAng="0" ptsTypes="AAAAA">
                                      <p:cBhvr>
                                        <p:cTn id="56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379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4 0.03148 L 0.10087 0.00463 L 0.11823 0.06435 L 0.10226 0.10879 L 0.09063 0.11852 L 0.0849 0.12245 L 0.07188 0.12245 L 0.05313 0.10301 C 0.04965 0.09861 0.04601 0.09444 0.04288 0.08958 C 0.03733 0.08078 0.02709 0.0625 0.02709 0.06273 L 0.02413 0.05463 L 0.02413 0.05486 L 0.02847 0.03541 L 0.02847 0.03565 L 0.02847 0.03541 L 0.02847 0.03565 " pathEditMode="relative" rAng="0" ptsTypes="AAAAAAAAAAAAAAAA">
                                      <p:cBhvr>
                                        <p:cTn id="58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319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8 L 0.0776 0.08194 L 0.05295 0.08194 L 0.03125 0.05093 L 0.02691 0.04306 L 0.02396 0.03542 L 0.02396 0.03565 " pathEditMode="relative" rAng="0" ptsTypes="AAAAAAAA">
                                      <p:cBhvr>
                                        <p:cTn id="6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0.01412 L 0.10607 0.01041 L 0.09878 0.06828 L 0.05382 0.09351 L 0.0335 0.03148 " pathEditMode="relative" rAng="0" ptsTypes="AAAAA">
                                      <p:cBhvr>
                                        <p:cTn id="62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377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0.03148 L 0.0908 0.02778 L 0.0776 0.08195 L 0.05295 0.08195 L 0.03125 0.05093 L 0.02691 0.04306 L 0.02396 0.03542 L 0.02396 0.03565 " pathEditMode="relative" rAng="0" ptsTypes="AAAAAAAA">
                                      <p:cBhvr>
                                        <p:cTn id="64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233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390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vol="68182" showWhenStopped="0">
                <p:cTn id="21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21092" y="576574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DE8AB20D-940F-4847-B89E-87CEB672C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30" y="1"/>
            <a:ext cx="1576505" cy="17070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2141518" y="1588300"/>
            <a:ext cx="7861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28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</a:t>
            </a:r>
            <a:r>
              <a:rPr lang="ar-AE" sz="3600" b="1" dirty="0">
                <a:solidFill>
                  <a:srgbClr val="FF0000"/>
                </a:solidFill>
                <a:latin typeface="Franklin Gothic Book"/>
                <a:cs typeface="Arial" panose="020B0604020202020204" pitchFamily="34" charset="0"/>
              </a:rPr>
              <a:t>مِقَصُّ</a:t>
            </a:r>
            <a:r>
              <a:rPr lang="ar-AE" sz="28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، حركة الشّدّة هي : )</a:t>
            </a:r>
            <a:endParaRPr lang="en-US" sz="28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79234" y="4018490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 rtl="1"/>
            <a:r>
              <a:rPr lang="ar-AE" sz="32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الضّمّة </a:t>
            </a:r>
            <a:endParaRPr lang="en-US" sz="32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9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7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DE8AB20D-940F-4847-B89E-87CEB672C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30" y="1"/>
            <a:ext cx="1576505" cy="17070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1678379" y="1540798"/>
            <a:ext cx="8372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حركة الشّدّة في كلمة </a:t>
            </a:r>
            <a:r>
              <a:rPr lang="ar-AE" sz="3200" b="1" dirty="0">
                <a:solidFill>
                  <a:srgbClr val="FF0000"/>
                </a:solidFill>
                <a:latin typeface="Franklin Gothic Book"/>
                <a:cs typeface="Arial" panose="020B0604020202020204" pitchFamily="34" charset="0"/>
              </a:rPr>
              <a:t>السَّماء</a:t>
            </a:r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 ) </a:t>
            </a:r>
          </a:p>
          <a:p>
            <a:pPr algn="ctr" defTabSz="457200" rtl="1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</a:t>
            </a:r>
            <a:endParaRPr lang="ar-SY" sz="2800" b="1" dirty="0">
              <a:solidFill>
                <a:srgbClr val="000000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821798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46103" y="4171727"/>
            <a:ext cx="3048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40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الفتحة </a:t>
            </a:r>
            <a:endParaRPr lang="en-US" sz="40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DE8AB20D-940F-4847-B89E-87CEB672C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30" y="1"/>
            <a:ext cx="1576505" cy="17070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2497777" y="1312163"/>
            <a:ext cx="71964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الشّدّة عبارة عن :</a:t>
            </a:r>
          </a:p>
          <a:p>
            <a:pPr algn="ctr" defTabSz="457200" rtl="1"/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1. حرف واحد</a:t>
            </a:r>
          </a:p>
          <a:p>
            <a:pPr algn="ctr" defTabSz="457200" rtl="1"/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2 . حرفين </a:t>
            </a:r>
          </a:p>
          <a:p>
            <a:pPr algn="ctr" defTabSz="457200" rtl="1"/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0" y="3667884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79234" y="4110173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32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حرفين </a:t>
            </a:r>
            <a:endParaRPr lang="en-US" sz="32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1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2013715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DE8AB20D-940F-4847-B89E-87CEB672C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30" y="1"/>
            <a:ext cx="1576505" cy="17070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1524001" y="1807865"/>
            <a:ext cx="75764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 defTabSz="457200" rtl="1">
              <a:buFont typeface="+mj-lt"/>
              <a:buAutoNum type="arabicPeriod"/>
            </a:pPr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التحليل صحيح </a:t>
            </a:r>
          </a:p>
          <a:p>
            <a:pPr marL="514350" indent="-514350" algn="ctr" defTabSz="457200" rtl="1">
              <a:buFont typeface="+mj-lt"/>
              <a:buAutoNum type="arabicPeriod"/>
            </a:pPr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التحليل خطأ</a:t>
            </a:r>
            <a:endParaRPr lang="ar-SY" sz="2800" b="1" dirty="0">
              <a:solidFill>
                <a:srgbClr val="000000"/>
              </a:solidFill>
              <a:latin typeface="Franklin Gothic Book"/>
              <a:cs typeface="Arial" panose="020B0604020202020204" pitchFamily="34" charset="0"/>
            </a:endParaRPr>
          </a:p>
          <a:p>
            <a:pPr algn="ctr" defTabSz="457200" rtl="1"/>
            <a:endParaRPr lang="en-US" sz="40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4009690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2711533" y="4230067"/>
            <a:ext cx="650767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/>
            <a:r>
              <a:rPr lang="ar-AE" sz="40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التحليل صحيح </a:t>
            </a:r>
          </a:p>
        </p:txBody>
      </p:sp>
      <p:pic>
        <p:nvPicPr>
          <p:cNvPr id="14" name="Picture 13" descr="A close up of a sign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6AB1853-2CFD-4883-9F68-EDBF5FF0B0C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" t="18258" r="70062" b="6647"/>
          <a:stretch/>
        </p:blipFill>
        <p:spPr>
          <a:xfrm>
            <a:off x="7418363" y="390344"/>
            <a:ext cx="1870908" cy="361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844842" y="513348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DE8AB20D-940F-4847-B89E-87CEB672C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530" y="265900"/>
            <a:ext cx="1576505" cy="17070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3949350" y="596068"/>
            <a:ext cx="68509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4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الرسم الإملائي الصحيح لهذه الصّورة :</a:t>
            </a:r>
          </a:p>
          <a:p>
            <a:pPr algn="ctr" defTabSz="457200" rtl="1"/>
            <a:endParaRPr lang="ar-AE" sz="4000" b="1" dirty="0">
              <a:solidFill>
                <a:srgbClr val="000000"/>
              </a:solidFill>
              <a:latin typeface="Franklin Gothic Book"/>
              <a:cs typeface="Arial" panose="020B0604020202020204" pitchFamily="34" charset="0"/>
            </a:endParaRPr>
          </a:p>
          <a:p>
            <a:pPr marL="742950" indent="-742950" algn="ctr" defTabSz="457200" rtl="1">
              <a:buFont typeface="+mj-lt"/>
              <a:buAutoNum type="arabicPeriod"/>
            </a:pPr>
            <a:r>
              <a:rPr lang="ar-AE" sz="4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قِــطُّ</a:t>
            </a:r>
          </a:p>
          <a:p>
            <a:pPr marL="742950" indent="-742950" algn="ctr" defTabSz="457200" rtl="1">
              <a:buFont typeface="+mj-lt"/>
              <a:buAutoNum type="arabicPeriod"/>
            </a:pPr>
            <a:r>
              <a:rPr lang="ar-AE" sz="4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قِــط</a:t>
            </a:r>
          </a:p>
          <a:p>
            <a:pPr algn="ctr" defTabSz="457200" rtl="1"/>
            <a:endParaRPr lang="ar-SY" sz="4000" b="1" dirty="0">
              <a:solidFill>
                <a:srgbClr val="000000"/>
              </a:solidFill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47861" y="3646045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4479234" y="4020774"/>
            <a:ext cx="304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 rtl="1"/>
            <a:r>
              <a:rPr lang="ar-AE" sz="32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1. قِــطُّ </a:t>
            </a:r>
            <a:endParaRPr lang="en-US" sz="32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picture containing covered, people, many, skiing&#10;&#10;Description automatically generated">
            <a:extLst>
              <a:ext uri="{FF2B5EF4-FFF2-40B4-BE49-F238E27FC236}">
                <a16:creationId xmlns:a16="http://schemas.microsoft.com/office/drawing/2014/main" id="{6EFDB4EA-59FC-43D3-A880-F42FC498C20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4" t="25148" r="28065" b="49350"/>
          <a:stretch/>
        </p:blipFill>
        <p:spPr>
          <a:xfrm>
            <a:off x="4206239" y="1645039"/>
            <a:ext cx="1796994" cy="136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9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718945" y="513347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3352801" y="1707053"/>
            <a:ext cx="5234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ar-AE" sz="40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( حظك اليوم )</a:t>
            </a:r>
            <a:endParaRPr lang="en-US" sz="40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3483430" y="3631452"/>
            <a:ext cx="51039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 rtl="1"/>
            <a:r>
              <a:rPr lang="ar-AE" sz="36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ألف مبروك لقد ربحت وسامًا</a:t>
            </a:r>
            <a:endParaRPr lang="en-US" sz="36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70CBA52-525B-4F4C-AFCD-35AB36C532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30" y="81455"/>
            <a:ext cx="1686722" cy="162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F053D16-E145-4AEB-BAA7-7573F2E4B3F3}"/>
              </a:ext>
            </a:extLst>
          </p:cNvPr>
          <p:cNvSpPr/>
          <p:nvPr/>
        </p:nvSpPr>
        <p:spPr>
          <a:xfrm>
            <a:off x="1920507" y="443009"/>
            <a:ext cx="8502316" cy="5005137"/>
          </a:xfrm>
          <a:prstGeom prst="ellipse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EC11F-FD82-49FC-A3DE-75BEE9E619B4}"/>
              </a:ext>
            </a:extLst>
          </p:cNvPr>
          <p:cNvSpPr txBox="1"/>
          <p:nvPr/>
        </p:nvSpPr>
        <p:spPr>
          <a:xfrm>
            <a:off x="4372289" y="1299668"/>
            <a:ext cx="6050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rtl="1"/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</a:t>
            </a:r>
            <a:r>
              <a:rPr lang="ar-AE" sz="3600" b="1" dirty="0" err="1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لانضع</a:t>
            </a:r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 حركات على الشّدّة هذه عبارة :</a:t>
            </a:r>
          </a:p>
          <a:p>
            <a:pPr marL="742950" indent="-742950" algn="ctr" defTabSz="457200" rtl="1">
              <a:buFont typeface="+mj-lt"/>
              <a:buAutoNum type="arabicPeriod"/>
            </a:pPr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صحيحة</a:t>
            </a:r>
          </a:p>
          <a:p>
            <a:pPr marL="742950" indent="-742950" algn="ctr" defTabSz="457200" rtl="1">
              <a:buFont typeface="+mj-lt"/>
              <a:buAutoNum type="arabicPeriod"/>
            </a:pPr>
            <a:r>
              <a:rPr lang="ar-AE" sz="36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خاطئة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D0B919-89DE-461C-A94C-8C77ACB6C53C}"/>
              </a:ext>
            </a:extLst>
          </p:cNvPr>
          <p:cNvSpPr/>
          <p:nvPr/>
        </p:nvSpPr>
        <p:spPr>
          <a:xfrm>
            <a:off x="5214731" y="3323179"/>
            <a:ext cx="1510747" cy="1365592"/>
          </a:xfrm>
          <a:custGeom>
            <a:avLst/>
            <a:gdLst>
              <a:gd name="connsiteX0" fmla="*/ 0 w 1510747"/>
              <a:gd name="connsiteY0" fmla="*/ 682796 h 1365592"/>
              <a:gd name="connsiteX1" fmla="*/ 755374 w 1510747"/>
              <a:gd name="connsiteY1" fmla="*/ 0 h 1365592"/>
              <a:gd name="connsiteX2" fmla="*/ 1510748 w 1510747"/>
              <a:gd name="connsiteY2" fmla="*/ 682796 h 1365592"/>
              <a:gd name="connsiteX3" fmla="*/ 755374 w 1510747"/>
              <a:gd name="connsiteY3" fmla="*/ 1365592 h 1365592"/>
              <a:gd name="connsiteX4" fmla="*/ 0 w 1510747"/>
              <a:gd name="connsiteY4" fmla="*/ 682796 h 136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47" h="1365592" fill="none" extrusionOk="0">
                <a:moveTo>
                  <a:pt x="0" y="682796"/>
                </a:moveTo>
                <a:cubicBezTo>
                  <a:pt x="49599" y="347148"/>
                  <a:pt x="313198" y="-31343"/>
                  <a:pt x="755374" y="0"/>
                </a:cubicBezTo>
                <a:cubicBezTo>
                  <a:pt x="1150133" y="1408"/>
                  <a:pt x="1505838" y="325541"/>
                  <a:pt x="1510748" y="682796"/>
                </a:cubicBezTo>
                <a:cubicBezTo>
                  <a:pt x="1510938" y="1003191"/>
                  <a:pt x="1153745" y="1372029"/>
                  <a:pt x="755374" y="1365592"/>
                </a:cubicBezTo>
                <a:cubicBezTo>
                  <a:pt x="313640" y="1333825"/>
                  <a:pt x="12889" y="1052665"/>
                  <a:pt x="0" y="682796"/>
                </a:cubicBezTo>
                <a:close/>
              </a:path>
              <a:path w="1510747" h="1365592" stroke="0" extrusionOk="0">
                <a:moveTo>
                  <a:pt x="0" y="682796"/>
                </a:moveTo>
                <a:cubicBezTo>
                  <a:pt x="-43150" y="226128"/>
                  <a:pt x="358444" y="-9031"/>
                  <a:pt x="755374" y="0"/>
                </a:cubicBezTo>
                <a:cubicBezTo>
                  <a:pt x="1189214" y="35314"/>
                  <a:pt x="1426408" y="345020"/>
                  <a:pt x="1510748" y="682796"/>
                </a:cubicBezTo>
                <a:cubicBezTo>
                  <a:pt x="1434060" y="993347"/>
                  <a:pt x="1245294" y="1338558"/>
                  <a:pt x="755374" y="1365592"/>
                </a:cubicBezTo>
                <a:cubicBezTo>
                  <a:pt x="276514" y="1301307"/>
                  <a:pt x="61078" y="1106176"/>
                  <a:pt x="0" y="68279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978248048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ar-AE" sz="3200" b="1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الإجابة</a:t>
            </a:r>
            <a:endParaRPr lang="en-US" sz="3200" b="1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B7ED6-C5C8-4C27-B6A9-755D2F9A1193}"/>
              </a:ext>
            </a:extLst>
          </p:cNvPr>
          <p:cNvSpPr/>
          <p:nvPr/>
        </p:nvSpPr>
        <p:spPr>
          <a:xfrm>
            <a:off x="3604592" y="3682810"/>
            <a:ext cx="47026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defTabSz="457200" rtl="1"/>
            <a:r>
              <a:rPr lang="ar-AE" sz="3600" b="1" dirty="0">
                <a:solidFill>
                  <a:srgbClr val="C00000"/>
                </a:solidFill>
                <a:latin typeface="Franklin Gothic Book"/>
                <a:cs typeface="Arial" panose="020B0604020202020204" pitchFamily="34" charset="0"/>
              </a:rPr>
              <a:t>2. خاطئة </a:t>
            </a:r>
            <a:endParaRPr lang="en-US" sz="3600" b="1" dirty="0">
              <a:solidFill>
                <a:srgbClr val="C00000"/>
              </a:solidFill>
              <a:latin typeface="Franklin Gothic Book"/>
            </a:endParaRPr>
          </a:p>
        </p:txBody>
      </p:sp>
      <p:pic>
        <p:nvPicPr>
          <p:cNvPr id="14" name="Picture 13" descr="A close up of a sign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0CA1DBAB-9031-448D-919B-EC382F300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02" y="5187390"/>
            <a:ext cx="2091109" cy="1341236"/>
          </a:xfrm>
          <a:prstGeom prst="rect">
            <a:avLst/>
          </a:prstGeom>
        </p:spPr>
      </p:pic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70CBA52-525B-4F4C-AFCD-35AB36C532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30" y="81455"/>
            <a:ext cx="1686722" cy="162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57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Franklin Gothic Book</vt:lpstr>
      <vt:lpstr>Franklin Gothic Medium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Ahlam Fawzi Moh'D Essous</dc:creator>
  <cp:lastModifiedBy>Jehad Abdelfatah Abdelrahman Yehya</cp:lastModifiedBy>
  <cp:revision>2</cp:revision>
  <dcterms:created xsi:type="dcterms:W3CDTF">2020-05-18T15:46:46Z</dcterms:created>
  <dcterms:modified xsi:type="dcterms:W3CDTF">2020-10-10T03:45:01Z</dcterms:modified>
</cp:coreProperties>
</file>